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9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9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376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27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46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78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23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7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9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30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D2D92-4C93-4B9D-82FF-6D41765B1A5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B4AFE-CD5F-47DD-A9C6-21A8CD8698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6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0" y="-112295"/>
            <a:ext cx="48970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Types of Sockets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28650" y="977464"/>
            <a:ext cx="7886700" cy="519950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Local Sockets</a:t>
            </a:r>
          </a:p>
          <a:p>
            <a:pPr lvl="1"/>
            <a:r>
              <a:rPr lang="en-US" sz="3200" dirty="0" smtClean="0"/>
              <a:t>Communication between different processes within Local System</a:t>
            </a:r>
          </a:p>
          <a:p>
            <a:r>
              <a:rPr lang="en-US" sz="3600" dirty="0" smtClean="0"/>
              <a:t>Remote Sockets</a:t>
            </a:r>
          </a:p>
          <a:p>
            <a:pPr lvl="1"/>
            <a:r>
              <a:rPr lang="en-US" sz="3200" dirty="0" smtClean="0"/>
              <a:t>Connection-oriented (TCP)</a:t>
            </a:r>
          </a:p>
          <a:p>
            <a:pPr lvl="2"/>
            <a:r>
              <a:rPr lang="en-US" sz="2800" dirty="0" smtClean="0"/>
              <a:t>Echo Server</a:t>
            </a:r>
          </a:p>
          <a:p>
            <a:pPr lvl="2"/>
            <a:r>
              <a:rPr lang="en-US" sz="2800" dirty="0" smtClean="0"/>
              <a:t>Concurrent Server</a:t>
            </a:r>
          </a:p>
          <a:p>
            <a:pPr lvl="2"/>
            <a:r>
              <a:rPr lang="en-US" sz="2800" dirty="0" smtClean="0"/>
              <a:t>I/O Multiplexing</a:t>
            </a:r>
          </a:p>
          <a:p>
            <a:pPr lvl="1"/>
            <a:r>
              <a:rPr lang="en-US" sz="3200" dirty="0" smtClean="0"/>
              <a:t>Connection less(UDP)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024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2" y="-112295"/>
            <a:ext cx="39657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Local </a:t>
            </a:r>
            <a:r>
              <a:rPr lang="en-US" sz="5400" b="1" dirty="0">
                <a:solidFill>
                  <a:srgbClr val="00B0F0"/>
                </a:solidFill>
              </a:rPr>
              <a:t>Sockets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5" name="Google Shape;96;p19"/>
          <p:cNvSpPr txBox="1">
            <a:spLocks/>
          </p:cNvSpPr>
          <p:nvPr/>
        </p:nvSpPr>
        <p:spPr>
          <a:xfrm>
            <a:off x="233776" y="811035"/>
            <a:ext cx="8456966" cy="563706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 smtClean="0">
                <a:solidFill>
                  <a:prstClr val="black"/>
                </a:solidFill>
              </a:rPr>
              <a:t>Each communication </a:t>
            </a:r>
            <a:r>
              <a:rPr lang="en-US" sz="3200" b="1" dirty="0" smtClean="0">
                <a:solidFill>
                  <a:prstClr val="black"/>
                </a:solidFill>
              </a:rPr>
              <a:t>protocol</a:t>
            </a:r>
            <a:r>
              <a:rPr lang="en-US" sz="3200" dirty="0" smtClean="0">
                <a:solidFill>
                  <a:prstClr val="black"/>
                </a:solidFill>
              </a:rPr>
              <a:t> specifies its </a:t>
            </a:r>
            <a:r>
              <a:rPr lang="en-US" sz="3200" b="1" dirty="0" smtClean="0">
                <a:solidFill>
                  <a:prstClr val="black"/>
                </a:solidFill>
              </a:rPr>
              <a:t>own format</a:t>
            </a:r>
            <a:r>
              <a:rPr lang="en-US" sz="3200" dirty="0" smtClean="0">
                <a:solidFill>
                  <a:prstClr val="black"/>
                </a:solidFill>
              </a:rPr>
              <a:t> for its networking </a:t>
            </a:r>
            <a:r>
              <a:rPr lang="en-US" sz="3200" b="1" dirty="0" smtClean="0">
                <a:solidFill>
                  <a:prstClr val="black"/>
                </a:solidFill>
              </a:rPr>
              <a:t>address</a:t>
            </a:r>
            <a:r>
              <a:rPr lang="en-US" sz="3200" dirty="0" smtClean="0">
                <a:solidFill>
                  <a:prstClr val="black"/>
                </a:solidFill>
              </a:rPr>
              <a:t>. 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b="1" dirty="0" smtClean="0">
                <a:solidFill>
                  <a:prstClr val="black"/>
                </a:solidFill>
              </a:rPr>
              <a:t>Address family </a:t>
            </a:r>
            <a:r>
              <a:rPr lang="en-US" sz="3200" dirty="0" smtClean="0">
                <a:solidFill>
                  <a:prstClr val="black"/>
                </a:solidFill>
              </a:rPr>
              <a:t>indicates </a:t>
            </a:r>
            <a:r>
              <a:rPr lang="en-US" sz="3200" b="1" dirty="0" smtClean="0">
                <a:solidFill>
                  <a:prstClr val="black"/>
                </a:solidFill>
              </a:rPr>
              <a:t>type of addressing </a:t>
            </a:r>
            <a:r>
              <a:rPr lang="en-US" sz="3200" dirty="0" smtClean="0">
                <a:solidFill>
                  <a:prstClr val="black"/>
                </a:solidFill>
              </a:rPr>
              <a:t>is being used. 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 smtClean="0">
                <a:solidFill>
                  <a:prstClr val="black"/>
                </a:solidFill>
              </a:rPr>
              <a:t>The constant </a:t>
            </a:r>
            <a:r>
              <a:rPr lang="en-US" sz="3200" b="1" dirty="0" smtClean="0">
                <a:solidFill>
                  <a:prstClr val="black"/>
                </a:solidFill>
              </a:rPr>
              <a:t>AF_LOCAL</a:t>
            </a:r>
            <a:r>
              <a:rPr lang="en-US" sz="3200" dirty="0" smtClean="0">
                <a:solidFill>
                  <a:prstClr val="black"/>
                </a:solidFill>
              </a:rPr>
              <a:t> (AF_UNIX) specifies that the address will be formed according to </a:t>
            </a:r>
            <a:r>
              <a:rPr lang="en-US" sz="3200" b="1" dirty="0" smtClean="0">
                <a:solidFill>
                  <a:prstClr val="black"/>
                </a:solidFill>
              </a:rPr>
              <a:t>local (UNIX) address rules</a:t>
            </a:r>
            <a:r>
              <a:rPr lang="en-US" sz="3200" dirty="0" smtClean="0">
                <a:solidFill>
                  <a:prstClr val="black"/>
                </a:solidFill>
              </a:rPr>
              <a:t>. 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 smtClean="0">
                <a:solidFill>
                  <a:prstClr val="black"/>
                </a:solidFill>
              </a:rPr>
              <a:t>The constant </a:t>
            </a:r>
            <a:r>
              <a:rPr lang="en-US" sz="3200" b="1" dirty="0" smtClean="0">
                <a:solidFill>
                  <a:prstClr val="black"/>
                </a:solidFill>
              </a:rPr>
              <a:t>AF_INET</a:t>
            </a:r>
            <a:r>
              <a:rPr lang="en-US" sz="3200" dirty="0" smtClean="0">
                <a:solidFill>
                  <a:prstClr val="black"/>
                </a:solidFill>
              </a:rPr>
              <a:t> indicates that the address will conform to </a:t>
            </a:r>
            <a:r>
              <a:rPr lang="en-US" sz="3200" b="1" dirty="0" smtClean="0">
                <a:solidFill>
                  <a:prstClr val="black"/>
                </a:solidFill>
              </a:rPr>
              <a:t>IP address rules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b="1" dirty="0" smtClean="0">
                <a:solidFill>
                  <a:prstClr val="black"/>
                </a:solidFill>
              </a:rPr>
              <a:t>Local Addresses </a:t>
            </a:r>
            <a:r>
              <a:rPr lang="en-US" sz="3200" dirty="0" smtClean="0">
                <a:solidFill>
                  <a:prstClr val="black"/>
                </a:solidFill>
              </a:rPr>
              <a:t>are used by sockets that are </a:t>
            </a:r>
            <a:r>
              <a:rPr lang="en-US" sz="3200" b="1" dirty="0" smtClean="0">
                <a:solidFill>
                  <a:prstClr val="black"/>
                </a:solidFill>
              </a:rPr>
              <a:t>local to the host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b="1" dirty="0" smtClean="0">
                <a:solidFill>
                  <a:prstClr val="black"/>
                </a:solidFill>
              </a:rPr>
              <a:t>Local address family </a:t>
            </a:r>
            <a:r>
              <a:rPr lang="en-US" sz="3200" dirty="0" smtClean="0">
                <a:solidFill>
                  <a:prstClr val="black"/>
                </a:solidFill>
              </a:rPr>
              <a:t>has been referred to as the </a:t>
            </a:r>
            <a:r>
              <a:rPr lang="en-US" sz="3200" b="1" dirty="0" smtClean="0">
                <a:solidFill>
                  <a:prstClr val="black"/>
                </a:solidFill>
              </a:rPr>
              <a:t>AF_UNIX</a:t>
            </a:r>
            <a:r>
              <a:rPr lang="en-US" sz="3200" dirty="0" smtClean="0">
                <a:solidFill>
                  <a:prstClr val="black"/>
                </a:solidFill>
              </a:rPr>
              <a:t> domain (for example, a UNIX socket address). 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b="1" dirty="0" smtClean="0">
                <a:solidFill>
                  <a:srgbClr val="4472C4"/>
                </a:solidFill>
              </a:rPr>
              <a:t>These addresses uses local UNIX filenames to act as the socket name.</a:t>
            </a:r>
            <a:endParaRPr lang="en-US" sz="32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114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1" y="-112295"/>
            <a:ext cx="6901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Generic Socket Address</a:t>
            </a:r>
          </a:p>
        </p:txBody>
      </p:sp>
      <p:sp>
        <p:nvSpPr>
          <p:cNvPr id="5" name="Google Shape;102;p20"/>
          <p:cNvSpPr txBox="1">
            <a:spLocks/>
          </p:cNvSpPr>
          <p:nvPr/>
        </p:nvSpPr>
        <p:spPr>
          <a:xfrm>
            <a:off x="233775" y="1152474"/>
            <a:ext cx="8563384" cy="5185263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 smtClean="0">
                <a:solidFill>
                  <a:prstClr val="black"/>
                </a:solidFill>
              </a:rPr>
              <a:t>Because the socket interface was developed before the ANSI C standard was adopted, there </a:t>
            </a:r>
            <a:r>
              <a:rPr lang="en-US" sz="3200" b="1" dirty="0" smtClean="0">
                <a:solidFill>
                  <a:prstClr val="black"/>
                </a:solidFill>
              </a:rPr>
              <a:t>was no (void *)</a:t>
            </a:r>
            <a:r>
              <a:rPr lang="en-US" sz="3200" dirty="0" smtClean="0">
                <a:solidFill>
                  <a:prstClr val="black"/>
                </a:solidFill>
              </a:rPr>
              <a:t> data pointer type </a:t>
            </a:r>
            <a:r>
              <a:rPr lang="en-US" sz="3200" b="1" dirty="0" smtClean="0">
                <a:solidFill>
                  <a:prstClr val="black"/>
                </a:solidFill>
              </a:rPr>
              <a:t>to accept any structure address</a:t>
            </a:r>
            <a:r>
              <a:rPr lang="en-US" sz="3200" dirty="0" smtClean="0">
                <a:solidFill>
                  <a:prstClr val="black"/>
                </a:solidFill>
              </a:rPr>
              <a:t>.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 smtClean="0">
                <a:solidFill>
                  <a:prstClr val="black"/>
                </a:solidFill>
              </a:rPr>
              <a:t>Solution chosen was to define a generic address structure.</a:t>
            </a:r>
          </a:p>
          <a:p>
            <a:pPr marL="914400" indent="0" algn="just">
              <a:spcBef>
                <a:spcPts val="1600"/>
              </a:spcBef>
              <a:buFont typeface="Arial" panose="020B0604020202020204" pitchFamily="34" charset="0"/>
              <a:buNone/>
            </a:pPr>
            <a:r>
              <a:rPr lang="en-US" sz="3200" dirty="0" err="1" smtClean="0">
                <a:solidFill>
                  <a:srgbClr val="0000FF"/>
                </a:solidFill>
              </a:rPr>
              <a:t>struct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sockaddr</a:t>
            </a:r>
            <a:r>
              <a:rPr lang="en-US" sz="3200" dirty="0" smtClean="0">
                <a:solidFill>
                  <a:srgbClr val="0000FF"/>
                </a:solidFill>
              </a:rPr>
              <a:t> {</a:t>
            </a:r>
          </a:p>
          <a:p>
            <a:pPr marL="914400" indent="4572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err="1" smtClean="0">
                <a:solidFill>
                  <a:srgbClr val="0000FF"/>
                </a:solidFill>
              </a:rPr>
              <a:t>sa_family_t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sa_family</a:t>
            </a:r>
            <a:r>
              <a:rPr lang="en-US" sz="3200" dirty="0" smtClean="0">
                <a:solidFill>
                  <a:srgbClr val="0000FF"/>
                </a:solidFill>
              </a:rPr>
              <a:t>; /* Address Family */</a:t>
            </a:r>
          </a:p>
          <a:p>
            <a:pPr marL="914400" indent="45720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char </a:t>
            </a:r>
            <a:r>
              <a:rPr lang="en-US" sz="3200" dirty="0" err="1" smtClean="0">
                <a:solidFill>
                  <a:srgbClr val="0000FF"/>
                </a:solidFill>
              </a:rPr>
              <a:t>sa_data</a:t>
            </a:r>
            <a:r>
              <a:rPr lang="en-US" sz="3200" dirty="0" smtClean="0">
                <a:solidFill>
                  <a:srgbClr val="0000FF"/>
                </a:solidFill>
              </a:rPr>
              <a:t>[14]; /* Address data. */</a:t>
            </a:r>
          </a:p>
          <a:p>
            <a:pPr marL="91440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smtClean="0">
                <a:solidFill>
                  <a:srgbClr val="0000FF"/>
                </a:solidFill>
              </a:rPr>
              <a:t>};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sz="3200" dirty="0" smtClean="0">
                <a:solidFill>
                  <a:prstClr val="black"/>
                </a:solidFill>
              </a:rPr>
              <a:t>The generic socket address structure itself is not useful. It acts as a </a:t>
            </a:r>
            <a:r>
              <a:rPr lang="en-US" sz="3200" b="1" dirty="0" smtClean="0">
                <a:solidFill>
                  <a:prstClr val="black"/>
                </a:solidFill>
              </a:rPr>
              <a:t>reference model </a:t>
            </a:r>
            <a:r>
              <a:rPr lang="en-US" sz="3200" dirty="0" smtClean="0">
                <a:solidFill>
                  <a:prstClr val="black"/>
                </a:solidFill>
              </a:rPr>
              <a:t>from which all other address structures must fit</a:t>
            </a:r>
            <a:endParaRPr lang="en-US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1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C72C478-5829-4FBA-9163-92F4753F0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251" y="-500377"/>
            <a:ext cx="9567311" cy="73583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B8F015-EACA-410C-A9BA-A76F5E9FC57A}"/>
              </a:ext>
            </a:extLst>
          </p:cNvPr>
          <p:cNvSpPr txBox="1"/>
          <p:nvPr/>
        </p:nvSpPr>
        <p:spPr>
          <a:xfrm>
            <a:off x="2" y="-112295"/>
            <a:ext cx="78933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00B0F0"/>
                </a:solidFill>
              </a:rPr>
              <a:t>Local(Unix) Socket Address</a:t>
            </a:r>
            <a:endParaRPr lang="en-US" sz="5400" b="1" dirty="0">
              <a:solidFill>
                <a:srgbClr val="00B0F0"/>
              </a:solidFill>
            </a:endParaRPr>
          </a:p>
        </p:txBody>
      </p:sp>
      <p:sp>
        <p:nvSpPr>
          <p:cNvPr id="5" name="Google Shape;108;p21"/>
          <p:cNvSpPr txBox="1">
            <a:spLocks/>
          </p:cNvSpPr>
          <p:nvPr/>
        </p:nvSpPr>
        <p:spPr>
          <a:xfrm>
            <a:off x="233776" y="923877"/>
            <a:ext cx="6352271" cy="516161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dirty="0" smtClean="0">
                <a:solidFill>
                  <a:prstClr val="black"/>
                </a:solidFill>
              </a:rPr>
              <a:t>The structure name for AF_LOCAL or AF_UNIX addresses is </a:t>
            </a:r>
            <a:r>
              <a:rPr lang="en-US" b="1" dirty="0" err="1" smtClean="0">
                <a:solidFill>
                  <a:prstClr val="black"/>
                </a:solidFill>
              </a:rPr>
              <a:t>sockaddr_un</a:t>
            </a:r>
            <a:endParaRPr lang="en-US" b="1" dirty="0" smtClean="0">
              <a:solidFill>
                <a:prstClr val="black"/>
              </a:solidFill>
            </a:endParaRPr>
          </a:p>
          <a:p>
            <a:pPr marL="457200" indent="-342900" algn="just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 err="1" smtClean="0">
                <a:solidFill>
                  <a:prstClr val="black"/>
                </a:solidFill>
              </a:rPr>
              <a:t>sockaddr_un</a:t>
            </a:r>
            <a:r>
              <a:rPr lang="en-US" dirty="0" smtClean="0">
                <a:solidFill>
                  <a:prstClr val="black"/>
                </a:solidFill>
              </a:rPr>
              <a:t> Address Structure</a:t>
            </a:r>
          </a:p>
          <a:p>
            <a:pPr marL="914400" indent="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struct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sockaddr_un</a:t>
            </a:r>
            <a:r>
              <a:rPr lang="en-US" dirty="0" smtClean="0">
                <a:solidFill>
                  <a:srgbClr val="0000FF"/>
                </a:solidFill>
              </a:rPr>
              <a:t> {</a:t>
            </a:r>
          </a:p>
          <a:p>
            <a:pPr marL="137160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err="1" smtClean="0">
                <a:solidFill>
                  <a:srgbClr val="0000FF"/>
                </a:solidFill>
              </a:rPr>
              <a:t>sa_family_t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sun_family</a:t>
            </a:r>
            <a:r>
              <a:rPr lang="en-US" dirty="0" smtClean="0">
                <a:solidFill>
                  <a:srgbClr val="0000FF"/>
                </a:solidFill>
              </a:rPr>
              <a:t>;/* Address Family */</a:t>
            </a:r>
          </a:p>
          <a:p>
            <a:pPr marL="137160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char </a:t>
            </a:r>
            <a:r>
              <a:rPr lang="en-US" dirty="0" err="1" smtClean="0">
                <a:solidFill>
                  <a:srgbClr val="0000FF"/>
                </a:solidFill>
              </a:rPr>
              <a:t>sun_path</a:t>
            </a:r>
            <a:r>
              <a:rPr lang="en-US" dirty="0" smtClean="0">
                <a:solidFill>
                  <a:srgbClr val="0000FF"/>
                </a:solidFill>
              </a:rPr>
              <a:t>[108]; /* Pathname */</a:t>
            </a:r>
          </a:p>
          <a:p>
            <a:pPr marL="91440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00FF"/>
                </a:solidFill>
              </a:rPr>
              <a:t>};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dirty="0" smtClean="0">
                <a:solidFill>
                  <a:prstClr val="black"/>
                </a:solidFill>
              </a:rPr>
              <a:t>The structure member </a:t>
            </a:r>
            <a:r>
              <a:rPr lang="en-US" b="1" dirty="0" err="1" smtClean="0">
                <a:solidFill>
                  <a:prstClr val="black"/>
                </a:solidFill>
              </a:rPr>
              <a:t>sun_family</a:t>
            </a:r>
            <a:r>
              <a:rPr lang="en-US" dirty="0" smtClean="0">
                <a:solidFill>
                  <a:prstClr val="black"/>
                </a:solidFill>
              </a:rPr>
              <a:t> must have the value </a:t>
            </a:r>
            <a:r>
              <a:rPr lang="en-US" b="1" dirty="0" smtClean="0">
                <a:solidFill>
                  <a:prstClr val="black"/>
                </a:solidFill>
              </a:rPr>
              <a:t>AF_LOCAL or AF_UNIX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dirty="0" smtClean="0">
                <a:solidFill>
                  <a:prstClr val="black"/>
                </a:solidFill>
              </a:rPr>
              <a:t>The structure member </a:t>
            </a:r>
            <a:r>
              <a:rPr lang="en-US" b="1" dirty="0" err="1" smtClean="0">
                <a:solidFill>
                  <a:prstClr val="black"/>
                </a:solidFill>
              </a:rPr>
              <a:t>sun_path</a:t>
            </a:r>
            <a:r>
              <a:rPr lang="en-US" b="1" dirty="0" smtClean="0">
                <a:solidFill>
                  <a:prstClr val="black"/>
                </a:solidFill>
              </a:rPr>
              <a:t>[108]</a:t>
            </a:r>
            <a:r>
              <a:rPr lang="en-US" dirty="0" smtClean="0">
                <a:solidFill>
                  <a:prstClr val="black"/>
                </a:solidFill>
              </a:rPr>
              <a:t> contains a valid </a:t>
            </a:r>
            <a:r>
              <a:rPr lang="en-US" b="1" dirty="0" smtClean="0">
                <a:solidFill>
                  <a:prstClr val="black"/>
                </a:solidFill>
              </a:rPr>
              <a:t>UNIX pathname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dirty="0" smtClean="0">
                <a:solidFill>
                  <a:prstClr val="black"/>
                </a:solidFill>
              </a:rPr>
              <a:t>Image shows the physical layout of a socket /dev/printer</a:t>
            </a:r>
          </a:p>
          <a:p>
            <a:pPr marL="457200" indent="-342900" algn="just">
              <a:spcBef>
                <a:spcPts val="0"/>
              </a:spcBef>
              <a:buSzPts val="1800"/>
              <a:buFont typeface="Arial" panose="020B0604020202020204" pitchFamily="34" charset="0"/>
              <a:buChar char="●"/>
            </a:pPr>
            <a:r>
              <a:rPr lang="en-US" dirty="0" smtClean="0">
                <a:solidFill>
                  <a:prstClr val="black"/>
                </a:solidFill>
              </a:rPr>
              <a:t>Header file for this structure is &lt;sys/</a:t>
            </a:r>
            <a:r>
              <a:rPr lang="en-US" dirty="0" err="1" smtClean="0">
                <a:solidFill>
                  <a:prstClr val="black"/>
                </a:solidFill>
              </a:rPr>
              <a:t>un.h</a:t>
            </a:r>
            <a:r>
              <a:rPr lang="en-US" dirty="0" smtClean="0">
                <a:solidFill>
                  <a:prstClr val="black"/>
                </a:solidFill>
              </a:rPr>
              <a:t>&gt;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 flipH="1">
            <a:off x="6586046" y="1152667"/>
            <a:ext cx="2557955" cy="3419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68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</Words>
  <Application>Microsoft Office PowerPoint</Application>
  <PresentationFormat>On-screen Show (4:3)</PresentationFormat>
  <Paragraphs>36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Joydip</dc:creator>
  <cp:lastModifiedBy>Joydip</cp:lastModifiedBy>
  <cp:revision>1</cp:revision>
  <dcterms:created xsi:type="dcterms:W3CDTF">2020-07-03T10:59:17Z</dcterms:created>
  <dcterms:modified xsi:type="dcterms:W3CDTF">2020-07-03T10:59:59Z</dcterms:modified>
</cp:coreProperties>
</file>